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385" r:id="rId4"/>
    <p:sldId id="386" r:id="rId5"/>
    <p:sldId id="260" r:id="rId6"/>
    <p:sldId id="374" r:id="rId7"/>
    <p:sldId id="392" r:id="rId8"/>
    <p:sldId id="375" r:id="rId9"/>
    <p:sldId id="258" r:id="rId10"/>
    <p:sldId id="393" r:id="rId11"/>
    <p:sldId id="263" r:id="rId12"/>
    <p:sldId id="261" r:id="rId13"/>
    <p:sldId id="265" r:id="rId14"/>
    <p:sldId id="266" r:id="rId15"/>
    <p:sldId id="268" r:id="rId16"/>
    <p:sldId id="329" r:id="rId17"/>
    <p:sldId id="269" r:id="rId18"/>
    <p:sldId id="270" r:id="rId19"/>
    <p:sldId id="373" r:id="rId20"/>
    <p:sldId id="275" r:id="rId21"/>
    <p:sldId id="376" r:id="rId22"/>
    <p:sldId id="377" r:id="rId23"/>
    <p:sldId id="394" r:id="rId24"/>
    <p:sldId id="389" r:id="rId25"/>
    <p:sldId id="390" r:id="rId26"/>
    <p:sldId id="391"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0"/>
    <p:restoredTop sz="94501"/>
  </p:normalViewPr>
  <p:slideViewPr>
    <p:cSldViewPr snapToGrid="0" snapToObjects="1">
      <p:cViewPr varScale="1">
        <p:scale>
          <a:sx n="78" d="100"/>
          <a:sy n="78" d="100"/>
        </p:scale>
        <p:origin x="2352"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DB148F1-44F5-B643-BAE5-94B08B2597BF}" type="datetimeFigureOut">
              <a:rPr lang="en-US" smtClean="0"/>
              <a:t>7/31/21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69D54-E4DF-7A49-98B3-7812799763A5}" type="slidenum">
              <a:rPr lang="en-US" smtClean="0"/>
              <a:t>‹#›</a:t>
            </a:fld>
            <a:endParaRPr lang="en-US"/>
          </a:p>
        </p:txBody>
      </p:sp>
    </p:spTree>
    <p:extLst>
      <p:ext uri="{BB962C8B-B14F-4D97-AF65-F5344CB8AC3E}">
        <p14:creationId xmlns:p14="http://schemas.microsoft.com/office/powerpoint/2010/main" val="3891124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DB148F1-44F5-B643-BAE5-94B08B2597BF}" type="datetimeFigureOut">
              <a:rPr lang="en-US" smtClean="0"/>
              <a:t>7/31/21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69D54-E4DF-7A49-98B3-7812799763A5}" type="slidenum">
              <a:rPr lang="en-US" smtClean="0"/>
              <a:t>‹#›</a:t>
            </a:fld>
            <a:endParaRPr lang="en-US"/>
          </a:p>
        </p:txBody>
      </p:sp>
    </p:spTree>
    <p:extLst>
      <p:ext uri="{BB962C8B-B14F-4D97-AF65-F5344CB8AC3E}">
        <p14:creationId xmlns:p14="http://schemas.microsoft.com/office/powerpoint/2010/main" val="648904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DB148F1-44F5-B643-BAE5-94B08B2597BF}" type="datetimeFigureOut">
              <a:rPr lang="en-US" smtClean="0"/>
              <a:t>7/31/21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69D54-E4DF-7A49-98B3-7812799763A5}" type="slidenum">
              <a:rPr lang="en-US" smtClean="0"/>
              <a:t>‹#›</a:t>
            </a:fld>
            <a:endParaRPr lang="en-US"/>
          </a:p>
        </p:txBody>
      </p:sp>
    </p:spTree>
    <p:extLst>
      <p:ext uri="{BB962C8B-B14F-4D97-AF65-F5344CB8AC3E}">
        <p14:creationId xmlns:p14="http://schemas.microsoft.com/office/powerpoint/2010/main" val="2545396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DB148F1-44F5-B643-BAE5-94B08B2597BF}" type="datetimeFigureOut">
              <a:rPr lang="en-US" smtClean="0"/>
              <a:t>7/31/21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69D54-E4DF-7A49-98B3-7812799763A5}" type="slidenum">
              <a:rPr lang="en-US" smtClean="0"/>
              <a:t>‹#›</a:t>
            </a:fld>
            <a:endParaRPr lang="en-US"/>
          </a:p>
        </p:txBody>
      </p:sp>
    </p:spTree>
    <p:extLst>
      <p:ext uri="{BB962C8B-B14F-4D97-AF65-F5344CB8AC3E}">
        <p14:creationId xmlns:p14="http://schemas.microsoft.com/office/powerpoint/2010/main" val="171368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B148F1-44F5-B643-BAE5-94B08B2597BF}" type="datetimeFigureOut">
              <a:rPr lang="en-US" smtClean="0"/>
              <a:t>7/31/21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69D54-E4DF-7A49-98B3-7812799763A5}" type="slidenum">
              <a:rPr lang="en-US" smtClean="0"/>
              <a:t>‹#›</a:t>
            </a:fld>
            <a:endParaRPr lang="en-US"/>
          </a:p>
        </p:txBody>
      </p:sp>
    </p:spTree>
    <p:extLst>
      <p:ext uri="{BB962C8B-B14F-4D97-AF65-F5344CB8AC3E}">
        <p14:creationId xmlns:p14="http://schemas.microsoft.com/office/powerpoint/2010/main" val="252553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B148F1-44F5-B643-BAE5-94B08B2597BF}" type="datetimeFigureOut">
              <a:rPr lang="en-US" smtClean="0"/>
              <a:t>7/31/21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69D54-E4DF-7A49-98B3-7812799763A5}" type="slidenum">
              <a:rPr lang="en-US" smtClean="0"/>
              <a:t>‹#›</a:t>
            </a:fld>
            <a:endParaRPr lang="en-US"/>
          </a:p>
        </p:txBody>
      </p:sp>
    </p:spTree>
    <p:extLst>
      <p:ext uri="{BB962C8B-B14F-4D97-AF65-F5344CB8AC3E}">
        <p14:creationId xmlns:p14="http://schemas.microsoft.com/office/powerpoint/2010/main" val="1755609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DB148F1-44F5-B643-BAE5-94B08B2597BF}" type="datetimeFigureOut">
              <a:rPr lang="en-US" smtClean="0"/>
              <a:t>7/31/21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69D54-E4DF-7A49-98B3-7812799763A5}" type="slidenum">
              <a:rPr lang="en-US" smtClean="0"/>
              <a:t>‹#›</a:t>
            </a:fld>
            <a:endParaRPr lang="en-US"/>
          </a:p>
        </p:txBody>
      </p:sp>
    </p:spTree>
    <p:extLst>
      <p:ext uri="{BB962C8B-B14F-4D97-AF65-F5344CB8AC3E}">
        <p14:creationId xmlns:p14="http://schemas.microsoft.com/office/powerpoint/2010/main" val="13230296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DB148F1-44F5-B643-BAE5-94B08B2597BF}" type="datetimeFigureOut">
              <a:rPr lang="en-US" smtClean="0"/>
              <a:t>7/31/21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69D54-E4DF-7A49-98B3-7812799763A5}" type="slidenum">
              <a:rPr lang="en-US" smtClean="0"/>
              <a:t>‹#›</a:t>
            </a:fld>
            <a:endParaRPr lang="en-US"/>
          </a:p>
        </p:txBody>
      </p:sp>
    </p:spTree>
    <p:extLst>
      <p:ext uri="{BB962C8B-B14F-4D97-AF65-F5344CB8AC3E}">
        <p14:creationId xmlns:p14="http://schemas.microsoft.com/office/powerpoint/2010/main" val="3799806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B148F1-44F5-B643-BAE5-94B08B2597BF}" type="datetimeFigureOut">
              <a:rPr lang="en-US" smtClean="0"/>
              <a:t>7/31/21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969D54-E4DF-7A49-98B3-7812799763A5}" type="slidenum">
              <a:rPr lang="en-US" smtClean="0"/>
              <a:t>‹#›</a:t>
            </a:fld>
            <a:endParaRPr lang="en-US"/>
          </a:p>
        </p:txBody>
      </p:sp>
    </p:spTree>
    <p:extLst>
      <p:ext uri="{BB962C8B-B14F-4D97-AF65-F5344CB8AC3E}">
        <p14:creationId xmlns:p14="http://schemas.microsoft.com/office/powerpoint/2010/main" val="1658602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DB148F1-44F5-B643-BAE5-94B08B2597BF}" type="datetimeFigureOut">
              <a:rPr lang="en-US" smtClean="0"/>
              <a:t>7/31/21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69D54-E4DF-7A49-98B3-7812799763A5}" type="slidenum">
              <a:rPr lang="en-US" smtClean="0"/>
              <a:t>‹#›</a:t>
            </a:fld>
            <a:endParaRPr lang="en-US"/>
          </a:p>
        </p:txBody>
      </p:sp>
    </p:spTree>
    <p:extLst>
      <p:ext uri="{BB962C8B-B14F-4D97-AF65-F5344CB8AC3E}">
        <p14:creationId xmlns:p14="http://schemas.microsoft.com/office/powerpoint/2010/main" val="5094917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DB148F1-44F5-B643-BAE5-94B08B2597BF}" type="datetimeFigureOut">
              <a:rPr lang="en-US" smtClean="0"/>
              <a:t>7/31/21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69D54-E4DF-7A49-98B3-7812799763A5}" type="slidenum">
              <a:rPr lang="en-US" smtClean="0"/>
              <a:t>‹#›</a:t>
            </a:fld>
            <a:endParaRPr lang="en-US"/>
          </a:p>
        </p:txBody>
      </p:sp>
    </p:spTree>
    <p:extLst>
      <p:ext uri="{BB962C8B-B14F-4D97-AF65-F5344CB8AC3E}">
        <p14:creationId xmlns:p14="http://schemas.microsoft.com/office/powerpoint/2010/main" val="5032656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B148F1-44F5-B643-BAE5-94B08B2597BF}" type="datetimeFigureOut">
              <a:rPr lang="en-US" smtClean="0"/>
              <a:t>7/31/21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969D54-E4DF-7A49-98B3-7812799763A5}" type="slidenum">
              <a:rPr lang="en-US" smtClean="0"/>
              <a:t>‹#›</a:t>
            </a:fld>
            <a:endParaRPr lang="en-US"/>
          </a:p>
        </p:txBody>
      </p:sp>
    </p:spTree>
    <p:extLst>
      <p:ext uri="{BB962C8B-B14F-4D97-AF65-F5344CB8AC3E}">
        <p14:creationId xmlns:p14="http://schemas.microsoft.com/office/powerpoint/2010/main" val="28240933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hyperlink" Target="https://www1.essex.ac.uk/ldev/documents/study_guides/academic_writing.pdf" TargetMode="External"/><Relationship Id="rId5" Type="http://schemas.openxmlformats.org/officeDocument/2006/relationships/hyperlink" Target="http://owll.massey.ac.nz/main/academic-writing.php" TargetMode="External"/><Relationship Id="rId4" Type="http://schemas.openxmlformats.org/officeDocument/2006/relationships/hyperlink" Target="https://owl.english.purdue.edu/owl/"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COM200: Composition</a:t>
            </a:r>
          </a:p>
        </p:txBody>
      </p:sp>
      <p:sp>
        <p:nvSpPr>
          <p:cNvPr id="3" name="Subtitle 2"/>
          <p:cNvSpPr>
            <a:spLocks noGrp="1"/>
          </p:cNvSpPr>
          <p:nvPr>
            <p:ph type="subTitle" idx="1"/>
          </p:nvPr>
        </p:nvSpPr>
        <p:spPr/>
        <p:txBody>
          <a:bodyPr/>
          <a:lstStyle/>
          <a:p>
            <a:r>
              <a:rPr lang="en-US" dirty="0"/>
              <a:t>Introduction</a:t>
            </a:r>
          </a:p>
        </p:txBody>
      </p:sp>
      <p:pic>
        <p:nvPicPr>
          <p:cNvPr id="4" name="Audio 3">
            <a:hlinkClick r:id="" action="ppaction://media"/>
            <a:extLst>
              <a:ext uri="{FF2B5EF4-FFF2-40B4-BE49-F238E27FC236}">
                <a16:creationId xmlns:a16="http://schemas.microsoft.com/office/drawing/2014/main" id="{27477E69-696A-7143-9320-B0D0E214F30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3278951222"/>
      </p:ext>
    </p:extLst>
  </p:cSld>
  <p:clrMapOvr>
    <a:masterClrMapping/>
  </p:clrMapOvr>
  <mc:AlternateContent xmlns:mc="http://schemas.openxmlformats.org/markup-compatibility/2006">
    <mc:Choice xmlns:p14="http://schemas.microsoft.com/office/powerpoint/2010/main" Requires="p14">
      <p:transition spd="slow" p14:dur="2000" advTm="45910"/>
    </mc:Choice>
    <mc:Fallback>
      <p:transition spd="slow" advTm="45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6D2C0-C6F4-4F42-83BE-BE801A86D94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ACD2B1C-7657-F147-81F1-F7C2CB7B8867}"/>
              </a:ext>
            </a:extLst>
          </p:cNvPr>
          <p:cNvSpPr>
            <a:spLocks noGrp="1"/>
          </p:cNvSpPr>
          <p:nvPr>
            <p:ph idx="1"/>
          </p:nvPr>
        </p:nvSpPr>
        <p:spPr/>
        <p:txBody>
          <a:bodyPr/>
          <a:lstStyle/>
          <a:p>
            <a:r>
              <a:rPr lang="en-US" dirty="0"/>
              <a:t>What differences did you find between them?</a:t>
            </a:r>
          </a:p>
        </p:txBody>
      </p:sp>
      <p:pic>
        <p:nvPicPr>
          <p:cNvPr id="6" name="Audio 5">
            <a:hlinkClick r:id="" action="ppaction://media"/>
            <a:extLst>
              <a:ext uri="{FF2B5EF4-FFF2-40B4-BE49-F238E27FC236}">
                <a16:creationId xmlns:a16="http://schemas.microsoft.com/office/drawing/2014/main" id="{904091F0-C4D4-BD40-B6CD-41E484B7CAB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423469722"/>
      </p:ext>
    </p:extLst>
  </p:cSld>
  <p:clrMapOvr>
    <a:masterClrMapping/>
  </p:clrMapOvr>
  <mc:AlternateContent xmlns:mc="http://schemas.openxmlformats.org/markup-compatibility/2006">
    <mc:Choice xmlns:p14="http://schemas.microsoft.com/office/powerpoint/2010/main" Requires="p14">
      <p:transition spd="slow" p14:dur="2000" advTm="148988"/>
    </mc:Choice>
    <mc:Fallback>
      <p:transition spd="slow" advTm="1489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285728"/>
            <a:ext cx="5972188" cy="5626121"/>
          </a:xfrm>
        </p:spPr>
        <p:txBody>
          <a:bodyPr>
            <a:noAutofit/>
          </a:bodyPr>
          <a:lstStyle/>
          <a:p>
            <a:pPr marL="0" indent="0" algn="just">
              <a:buNone/>
            </a:pPr>
            <a:r>
              <a:rPr lang="en-US" sz="2200" dirty="0"/>
              <a:t>Instead of breaking into a jog too quickly and risking injury, take a relaxed and deliberate approach. </a:t>
            </a:r>
          </a:p>
          <a:p>
            <a:pPr marL="0" indent="0" algn="just">
              <a:buNone/>
            </a:pPr>
            <a:r>
              <a:rPr lang="en-US" sz="2200" i="1" dirty="0"/>
              <a:t>Before</a:t>
            </a:r>
            <a:r>
              <a:rPr lang="en-US" sz="2200" dirty="0"/>
              <a:t> taking a step, spend at  least ten minutes stretching and warming up, using any exercises you find comfortable. </a:t>
            </a:r>
            <a:r>
              <a:rPr lang="en-US" sz="2200" i="1" dirty="0"/>
              <a:t>When</a:t>
            </a:r>
            <a:r>
              <a:rPr lang="en-US" sz="2200" dirty="0"/>
              <a:t> you’ve completed your warm-up, set a brisk pace walking. Exaggerate the distance between steps, and swinging your arms briskly and loosely. </a:t>
            </a:r>
            <a:r>
              <a:rPr lang="en-US" sz="2200" i="1" dirty="0"/>
              <a:t>After</a:t>
            </a:r>
            <a:r>
              <a:rPr lang="en-US" sz="2200" dirty="0"/>
              <a:t> you have walked for a hundred yards, you should feel ready to jog. Immediately break into a very slow trot. Do not bolt out like a sprinter! Remember to keep your shoulders straight and your head up. </a:t>
            </a:r>
          </a:p>
          <a:p>
            <a:pPr marL="0" indent="0" algn="just">
              <a:buNone/>
            </a:pPr>
            <a:r>
              <a:rPr lang="en-US" sz="2200" i="1" dirty="0"/>
              <a:t>One final word</a:t>
            </a:r>
            <a:r>
              <a:rPr lang="en-US" sz="2200" dirty="0"/>
              <a:t>, do not forget to enjoy the scenery around – after all, it is one of the joys of jogging!    </a:t>
            </a:r>
            <a:endParaRPr lang="en-IN" sz="2200" dirty="0"/>
          </a:p>
          <a:p>
            <a:pPr algn="just"/>
            <a:endParaRPr lang="en-IN" sz="2200" dirty="0"/>
          </a:p>
        </p:txBody>
      </p:sp>
      <p:sp>
        <p:nvSpPr>
          <p:cNvPr id="6" name="Rounded Rectangle 5"/>
          <p:cNvSpPr/>
          <p:nvPr/>
        </p:nvSpPr>
        <p:spPr>
          <a:xfrm>
            <a:off x="6572264" y="642918"/>
            <a:ext cx="2143140" cy="357190"/>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6">
                    <a:lumMod val="75000"/>
                  </a:schemeClr>
                </a:solidFill>
              </a:rPr>
              <a:t>Topic sentence</a:t>
            </a:r>
            <a:endParaRPr lang="en-IN" b="1" dirty="0">
              <a:solidFill>
                <a:schemeClr val="accent6">
                  <a:lumMod val="75000"/>
                </a:schemeClr>
              </a:solidFill>
            </a:endParaRPr>
          </a:p>
        </p:txBody>
      </p:sp>
      <p:sp>
        <p:nvSpPr>
          <p:cNvPr id="7" name="Rounded Rectangle 6"/>
          <p:cNvSpPr/>
          <p:nvPr/>
        </p:nvSpPr>
        <p:spPr>
          <a:xfrm>
            <a:off x="6500826" y="2428868"/>
            <a:ext cx="2143140" cy="357190"/>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6">
                    <a:lumMod val="75000"/>
                  </a:schemeClr>
                </a:solidFill>
              </a:rPr>
              <a:t>Details</a:t>
            </a:r>
            <a:endParaRPr lang="en-IN" b="1" dirty="0">
              <a:solidFill>
                <a:schemeClr val="accent6">
                  <a:lumMod val="75000"/>
                </a:schemeClr>
              </a:solidFill>
            </a:endParaRPr>
          </a:p>
        </p:txBody>
      </p:sp>
      <p:sp>
        <p:nvSpPr>
          <p:cNvPr id="8" name="Rounded Rectangle 7"/>
          <p:cNvSpPr/>
          <p:nvPr/>
        </p:nvSpPr>
        <p:spPr>
          <a:xfrm>
            <a:off x="6572264" y="5000636"/>
            <a:ext cx="2143140" cy="357190"/>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6">
                    <a:lumMod val="75000"/>
                  </a:schemeClr>
                </a:solidFill>
              </a:rPr>
              <a:t>Conclusion</a:t>
            </a:r>
            <a:endParaRPr lang="en-IN" b="1" dirty="0">
              <a:solidFill>
                <a:schemeClr val="accent6">
                  <a:lumMod val="75000"/>
                </a:schemeClr>
              </a:solidFill>
            </a:endParaRPr>
          </a:p>
        </p:txBody>
      </p:sp>
      <p:sp>
        <p:nvSpPr>
          <p:cNvPr id="9" name="Cloud 8"/>
          <p:cNvSpPr/>
          <p:nvPr/>
        </p:nvSpPr>
        <p:spPr>
          <a:xfrm>
            <a:off x="4788024" y="5643578"/>
            <a:ext cx="2500330" cy="857256"/>
          </a:xfrm>
          <a:prstGeom prst="cloud">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accent6">
                    <a:lumMod val="75000"/>
                  </a:schemeClr>
                </a:solidFill>
              </a:rPr>
              <a:t>Connectors/ Cohesive devices</a:t>
            </a:r>
            <a:endParaRPr lang="en-IN" sz="1600" b="1" dirty="0">
              <a:solidFill>
                <a:schemeClr val="accent6">
                  <a:lumMod val="75000"/>
                </a:schemeClr>
              </a:solidFill>
            </a:endParaRPr>
          </a:p>
        </p:txBody>
      </p:sp>
      <p:sp>
        <p:nvSpPr>
          <p:cNvPr id="10" name="Cloud 9"/>
          <p:cNvSpPr/>
          <p:nvPr/>
        </p:nvSpPr>
        <p:spPr>
          <a:xfrm>
            <a:off x="1142976" y="5715016"/>
            <a:ext cx="2357454" cy="785818"/>
          </a:xfrm>
          <a:prstGeom prst="cloud">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6">
                    <a:lumMod val="75000"/>
                  </a:schemeClr>
                </a:solidFill>
              </a:rPr>
              <a:t>Coherence</a:t>
            </a:r>
            <a:endParaRPr lang="en-IN" b="1" dirty="0">
              <a:solidFill>
                <a:schemeClr val="accent6">
                  <a:lumMod val="75000"/>
                </a:schemeClr>
              </a:solidFill>
            </a:endParaRPr>
          </a:p>
        </p:txBody>
      </p:sp>
      <p:pic>
        <p:nvPicPr>
          <p:cNvPr id="4" name="Audio 3">
            <a:hlinkClick r:id="" action="ppaction://media"/>
            <a:extLst>
              <a:ext uri="{FF2B5EF4-FFF2-40B4-BE49-F238E27FC236}">
                <a16:creationId xmlns:a16="http://schemas.microsoft.com/office/drawing/2014/main" id="{68C46ACA-BD07-8D42-923E-3C8753C0FEC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393635691"/>
      </p:ext>
    </p:extLst>
  </p:cSld>
  <p:clrMapOvr>
    <a:masterClrMapping/>
  </p:clrMapOvr>
  <mc:AlternateContent xmlns:mc="http://schemas.openxmlformats.org/markup-compatibility/2006">
    <mc:Choice xmlns:p14="http://schemas.microsoft.com/office/powerpoint/2010/main" Requires="p14">
      <p:transition spd="slow" p14:dur="2000" advTm="245804"/>
    </mc:Choice>
    <mc:Fallback>
      <p:transition spd="slow" advTm="2458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Ideas, information, details</a:t>
            </a:r>
          </a:p>
          <a:p>
            <a:r>
              <a:rPr lang="en-US" dirty="0"/>
              <a:t>With a specific purpose for a specific audience</a:t>
            </a:r>
          </a:p>
          <a:p>
            <a:r>
              <a:rPr lang="en-US" dirty="0"/>
              <a:t>Carefully selected and systematically arranged</a:t>
            </a:r>
          </a:p>
          <a:p>
            <a:r>
              <a:rPr lang="en-US" dirty="0"/>
              <a:t>Bound together so that it appears as one whole piece</a:t>
            </a:r>
          </a:p>
          <a:p>
            <a:r>
              <a:rPr lang="en-US" dirty="0"/>
              <a:t>Rules of words, grammar, and writing</a:t>
            </a:r>
          </a:p>
        </p:txBody>
      </p:sp>
      <p:pic>
        <p:nvPicPr>
          <p:cNvPr id="4" name="Audio 3">
            <a:hlinkClick r:id="" action="ppaction://media"/>
            <a:extLst>
              <a:ext uri="{FF2B5EF4-FFF2-40B4-BE49-F238E27FC236}">
                <a16:creationId xmlns:a16="http://schemas.microsoft.com/office/drawing/2014/main" id="{69F0BDEC-3725-6447-A2D9-09BF40EE2FC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141583717"/>
      </p:ext>
    </p:extLst>
  </p:cSld>
  <p:clrMapOvr>
    <a:masterClrMapping/>
  </p:clrMapOvr>
  <mc:AlternateContent xmlns:mc="http://schemas.openxmlformats.org/markup-compatibility/2006">
    <mc:Choice xmlns:p14="http://schemas.microsoft.com/office/powerpoint/2010/main" Requires="p14">
      <p:transition spd="slow" p14:dur="2000" advTm="9736"/>
    </mc:Choice>
    <mc:Fallback>
      <p:transition spd="slow" advTm="97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882650" y="186740"/>
            <a:ext cx="7886700" cy="523875"/>
          </a:xfrm>
        </p:spPr>
        <p:txBody>
          <a:bodyPr>
            <a:normAutofit fontScale="90000"/>
          </a:bodyPr>
          <a:lstStyle/>
          <a:p>
            <a:r>
              <a:rPr lang="en-IN" dirty="0"/>
              <a:t>Steps in writing a composition</a:t>
            </a:r>
          </a:p>
        </p:txBody>
      </p:sp>
      <p:sp>
        <p:nvSpPr>
          <p:cNvPr id="3" name="Content Placeholder 2"/>
          <p:cNvSpPr>
            <a:spLocks noGrp="1"/>
          </p:cNvSpPr>
          <p:nvPr>
            <p:ph idx="1"/>
          </p:nvPr>
        </p:nvSpPr>
        <p:spPr>
          <a:xfrm>
            <a:off x="254000" y="729930"/>
            <a:ext cx="8515350" cy="5652030"/>
          </a:xfrm>
        </p:spPr>
        <p:txBody>
          <a:bodyPr>
            <a:noAutofit/>
          </a:bodyPr>
          <a:lstStyle/>
          <a:p>
            <a:r>
              <a:rPr lang="en-IN" sz="2800" dirty="0"/>
              <a:t>Understand essay title/requirements</a:t>
            </a:r>
          </a:p>
          <a:p>
            <a:r>
              <a:rPr lang="en-IN" sz="2800" dirty="0"/>
              <a:t>Prepare an outline for write-up</a:t>
            </a:r>
          </a:p>
          <a:p>
            <a:r>
              <a:rPr lang="en-IN" sz="2800" dirty="0"/>
              <a:t>Assess reading texts – choose most appropriate</a:t>
            </a:r>
          </a:p>
          <a:p>
            <a:r>
              <a:rPr lang="en-IN" sz="2800" dirty="0"/>
              <a:t>Select relevant areas of texts - Keep record for                                                                  references</a:t>
            </a:r>
          </a:p>
          <a:p>
            <a:r>
              <a:rPr lang="en-IN" sz="2800" dirty="0"/>
              <a:t>Make notes on relevant areas, using paraphrasing &amp; summarising skills - Combine a variety of                            sources where necessary</a:t>
            </a:r>
          </a:p>
          <a:p>
            <a:r>
              <a:rPr lang="en-IN" sz="2800" dirty="0"/>
              <a:t>Select appropriate structure for essay/plan</a:t>
            </a:r>
          </a:p>
          <a:p>
            <a:r>
              <a:rPr lang="en-IN" sz="2800" dirty="0"/>
              <a:t>Organise &amp; write - main body, introduction, conclusion</a:t>
            </a:r>
          </a:p>
          <a:p>
            <a:r>
              <a:rPr lang="en-IN" sz="2800" dirty="0"/>
              <a:t>Critically read &amp; re-write where necessary</a:t>
            </a:r>
          </a:p>
          <a:p>
            <a:r>
              <a:rPr lang="en-IN" sz="2800" dirty="0"/>
              <a:t>Final proof-reading</a:t>
            </a:r>
          </a:p>
        </p:txBody>
      </p:sp>
      <p:pic>
        <p:nvPicPr>
          <p:cNvPr id="2" name="Audio 1">
            <a:hlinkClick r:id="" action="ppaction://media"/>
            <a:extLst>
              <a:ext uri="{FF2B5EF4-FFF2-40B4-BE49-F238E27FC236}">
                <a16:creationId xmlns:a16="http://schemas.microsoft.com/office/drawing/2014/main" id="{5386E462-9325-A440-A001-2ECF9AA2E01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2100611899"/>
      </p:ext>
    </p:extLst>
  </p:cSld>
  <p:clrMapOvr>
    <a:masterClrMapping/>
  </p:clrMapOvr>
  <mc:AlternateContent xmlns:mc="http://schemas.openxmlformats.org/markup-compatibility/2006">
    <mc:Choice xmlns:p14="http://schemas.microsoft.com/office/powerpoint/2010/main" Requires="p14">
      <p:transition spd="slow" p14:dur="2000" advTm="31162"/>
    </mc:Choice>
    <mc:Fallback>
      <p:transition spd="slow" advTm="311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8001" y="609600"/>
            <a:ext cx="6447501" cy="829733"/>
          </a:xfrm>
        </p:spPr>
        <p:txBody>
          <a:bodyPr/>
          <a:lstStyle/>
          <a:p>
            <a:r>
              <a:rPr lang="en-IN" dirty="0"/>
              <a:t>Interpreting the essay topic</a:t>
            </a:r>
          </a:p>
        </p:txBody>
      </p:sp>
      <p:sp>
        <p:nvSpPr>
          <p:cNvPr id="3" name="Content Placeholder 2"/>
          <p:cNvSpPr>
            <a:spLocks noGrp="1"/>
          </p:cNvSpPr>
          <p:nvPr>
            <p:ph idx="1"/>
          </p:nvPr>
        </p:nvSpPr>
        <p:spPr>
          <a:xfrm>
            <a:off x="508001" y="1439334"/>
            <a:ext cx="8120088" cy="4602029"/>
          </a:xfrm>
        </p:spPr>
        <p:txBody>
          <a:bodyPr>
            <a:noAutofit/>
          </a:bodyPr>
          <a:lstStyle/>
          <a:p>
            <a:pPr algn="just"/>
            <a:r>
              <a:rPr lang="en-IN" sz="2800" dirty="0"/>
              <a:t>Most written work begins with a title, and we must be quite clear what question the title is asking before starting.</a:t>
            </a:r>
          </a:p>
          <a:p>
            <a:pPr algn="just"/>
            <a:r>
              <a:rPr lang="en-IN" sz="2800" dirty="0"/>
              <a:t>When preparing to write an essay, it is essential to identify the main requirements of the title. </a:t>
            </a:r>
          </a:p>
          <a:p>
            <a:pPr algn="just"/>
            <a:r>
              <a:rPr lang="en-IN" sz="2800" dirty="0"/>
              <a:t>You must be clear about what areas you are required to cover and what you should leave out. </a:t>
            </a:r>
          </a:p>
        </p:txBody>
      </p:sp>
      <p:pic>
        <p:nvPicPr>
          <p:cNvPr id="4" name="Audio 3">
            <a:hlinkClick r:id="" action="ppaction://media"/>
            <a:extLst>
              <a:ext uri="{FF2B5EF4-FFF2-40B4-BE49-F238E27FC236}">
                <a16:creationId xmlns:a16="http://schemas.microsoft.com/office/drawing/2014/main" id="{1BAFDC57-010F-1E41-A6BD-E77FDEAB602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2771545625"/>
      </p:ext>
    </p:extLst>
  </p:cSld>
  <p:clrMapOvr>
    <a:masterClrMapping/>
  </p:clrMapOvr>
  <mc:AlternateContent xmlns:mc="http://schemas.openxmlformats.org/markup-compatibility/2006">
    <mc:Choice xmlns:p14="http://schemas.microsoft.com/office/powerpoint/2010/main" Requires="p14">
      <p:transition spd="slow" p14:dur="2000" advTm="58289"/>
    </mc:Choice>
    <mc:Fallback>
      <p:transition spd="slow" advTm="582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808" y="457201"/>
            <a:ext cx="8460009" cy="5584162"/>
          </a:xfrm>
        </p:spPr>
        <p:txBody>
          <a:bodyPr>
            <a:noAutofit/>
          </a:bodyPr>
          <a:lstStyle/>
          <a:p>
            <a:pPr algn="just"/>
            <a:r>
              <a:rPr lang="en-IN" sz="2800" dirty="0"/>
              <a:t>There are 3 things you need to look for when interpreting an essay topic:</a:t>
            </a:r>
          </a:p>
          <a:p>
            <a:pPr lvl="1" algn="just">
              <a:buFont typeface="Wingdings" charset="2"/>
              <a:buChar char="u"/>
            </a:pPr>
            <a:r>
              <a:rPr lang="en-IN" sz="2400" b="1" dirty="0"/>
              <a:t>Command </a:t>
            </a:r>
            <a:r>
              <a:rPr lang="en-IN" sz="2400" dirty="0"/>
              <a:t>- tells you what to do</a:t>
            </a:r>
          </a:p>
          <a:p>
            <a:pPr lvl="1" algn="just">
              <a:buFont typeface="Wingdings" charset="2"/>
              <a:buChar char="u"/>
            </a:pPr>
            <a:r>
              <a:rPr lang="en-IN" sz="2400" b="1" dirty="0"/>
              <a:t>Topic </a:t>
            </a:r>
            <a:r>
              <a:rPr lang="en-IN" sz="2400" dirty="0"/>
              <a:t>- the general area of discussion</a:t>
            </a:r>
          </a:p>
          <a:p>
            <a:pPr lvl="1" algn="just">
              <a:buFont typeface="Wingdings" charset="2"/>
              <a:buChar char="u"/>
            </a:pPr>
            <a:r>
              <a:rPr lang="en-IN" sz="2400" b="1" dirty="0"/>
              <a:t>Focus </a:t>
            </a:r>
            <a:r>
              <a:rPr lang="en-IN" sz="2400" dirty="0"/>
              <a:t>- the specific area of discussion</a:t>
            </a:r>
          </a:p>
          <a:p>
            <a:pPr marL="457200" lvl="1" indent="0" algn="just">
              <a:buNone/>
            </a:pPr>
            <a:endParaRPr lang="en-IN" sz="2400" dirty="0"/>
          </a:p>
          <a:p>
            <a:pPr algn="just"/>
            <a:r>
              <a:rPr lang="en-IN" sz="2800" dirty="0"/>
              <a:t>Let’s look at an example: </a:t>
            </a:r>
          </a:p>
          <a:p>
            <a:pPr algn="just"/>
            <a:r>
              <a:rPr lang="en-IN" sz="2800" dirty="0">
                <a:solidFill>
                  <a:schemeClr val="accent2">
                    <a:lumMod val="75000"/>
                  </a:schemeClr>
                </a:solidFill>
              </a:rPr>
              <a:t>Universities</a:t>
            </a:r>
            <a:r>
              <a:rPr lang="en-IN" sz="2800" dirty="0"/>
              <a:t> </a:t>
            </a:r>
            <a:r>
              <a:rPr lang="en-IN" sz="2800" dirty="0">
                <a:solidFill>
                  <a:srgbClr val="000090"/>
                </a:solidFill>
              </a:rPr>
              <a:t>should not</a:t>
            </a:r>
            <a:r>
              <a:rPr lang="en-IN" sz="2800" dirty="0"/>
              <a:t> </a:t>
            </a:r>
            <a:r>
              <a:rPr lang="en-IN" sz="2800" dirty="0">
                <a:solidFill>
                  <a:srgbClr val="800000"/>
                </a:solidFill>
              </a:rPr>
              <a:t>be</a:t>
            </a:r>
            <a:r>
              <a:rPr lang="en-IN" sz="2800" dirty="0"/>
              <a:t> </a:t>
            </a:r>
            <a:r>
              <a:rPr lang="en-IN" sz="2800" dirty="0">
                <a:solidFill>
                  <a:srgbClr val="953735"/>
                </a:solidFill>
              </a:rPr>
              <a:t>run like businesses</a:t>
            </a:r>
            <a:r>
              <a:rPr lang="en-IN" sz="2800" dirty="0"/>
              <a:t>. </a:t>
            </a:r>
            <a:r>
              <a:rPr lang="en-IN" sz="2800" dirty="0">
                <a:solidFill>
                  <a:srgbClr val="008000"/>
                </a:solidFill>
              </a:rPr>
              <a:t>Discuss</a:t>
            </a:r>
            <a:r>
              <a:rPr lang="en-IN" sz="2800" b="1" dirty="0"/>
              <a:t>.</a:t>
            </a:r>
          </a:p>
          <a:p>
            <a:pPr marL="0" indent="0" algn="just">
              <a:buNone/>
            </a:pPr>
            <a:r>
              <a:rPr lang="en-IN" sz="2800" dirty="0"/>
              <a:t>       topic              focus                      topic             command</a:t>
            </a:r>
          </a:p>
        </p:txBody>
      </p:sp>
      <p:pic>
        <p:nvPicPr>
          <p:cNvPr id="2" name="Audio 1">
            <a:hlinkClick r:id="" action="ppaction://media"/>
            <a:extLst>
              <a:ext uri="{FF2B5EF4-FFF2-40B4-BE49-F238E27FC236}">
                <a16:creationId xmlns:a16="http://schemas.microsoft.com/office/drawing/2014/main" id="{DDA45C68-AE60-6D42-98CC-D26E52C2C47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3072463517"/>
      </p:ext>
    </p:extLst>
  </p:cSld>
  <p:clrMapOvr>
    <a:masterClrMapping/>
  </p:clrMapOvr>
  <mc:AlternateContent xmlns:mc="http://schemas.openxmlformats.org/markup-compatibility/2006">
    <mc:Choice xmlns:p14="http://schemas.microsoft.com/office/powerpoint/2010/main" Requires="p14">
      <p:transition spd="slow" p14:dur="2000" advTm="51771"/>
    </mc:Choice>
    <mc:Fallback>
      <p:transition spd="slow" advTm="51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algn="just"/>
            <a:r>
              <a:rPr lang="en-IN" dirty="0"/>
              <a:t>For this essay topic, the general area of discussion is universities being run like businesses. The specific area of discussion is whether or not it is OK for universities to be run like businesses. </a:t>
            </a:r>
          </a:p>
          <a:p>
            <a:pPr algn="just"/>
            <a:r>
              <a:rPr lang="en-IN" dirty="0"/>
              <a:t>The command word “discuss” means that you are to ‘investigate and present the different aspects of a problem or subject and come to some conclusion.’</a:t>
            </a:r>
          </a:p>
          <a:p>
            <a:endParaRPr lang="en-US" dirty="0"/>
          </a:p>
        </p:txBody>
      </p:sp>
      <p:pic>
        <p:nvPicPr>
          <p:cNvPr id="4" name="Audio 3">
            <a:hlinkClick r:id="" action="ppaction://media"/>
            <a:extLst>
              <a:ext uri="{FF2B5EF4-FFF2-40B4-BE49-F238E27FC236}">
                <a16:creationId xmlns:a16="http://schemas.microsoft.com/office/drawing/2014/main" id="{0934131B-6438-5845-8300-E299E7656B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93160196"/>
      </p:ext>
    </p:extLst>
  </p:cSld>
  <p:clrMapOvr>
    <a:masterClrMapping/>
  </p:clrMapOvr>
  <mc:AlternateContent xmlns:mc="http://schemas.openxmlformats.org/markup-compatibility/2006">
    <mc:Choice xmlns:p14="http://schemas.microsoft.com/office/powerpoint/2010/main" Requires="p14">
      <p:transition spd="slow" p14:dur="2000" advTm="53843"/>
    </mc:Choice>
    <mc:Fallback>
      <p:transition spd="slow" advTm="53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71501" y="185556"/>
            <a:ext cx="8374072" cy="1354668"/>
          </a:xfrm>
        </p:spPr>
        <p:txBody>
          <a:bodyPr>
            <a:normAutofit fontScale="90000"/>
          </a:bodyPr>
          <a:lstStyle/>
          <a:p>
            <a:pPr algn="just"/>
            <a:r>
              <a:rPr lang="en-IN" b="1" dirty="0"/>
              <a:t>Match the command words with their definitions on the right.</a:t>
            </a:r>
            <a:endParaRPr lang="en-IN" dirty="0"/>
          </a:p>
        </p:txBody>
      </p:sp>
      <p:sp>
        <p:nvSpPr>
          <p:cNvPr id="3" name="Content Placeholder 2"/>
          <p:cNvSpPr>
            <a:spLocks noGrp="1"/>
          </p:cNvSpPr>
          <p:nvPr>
            <p:ph sz="half" idx="2"/>
          </p:nvPr>
        </p:nvSpPr>
        <p:spPr>
          <a:xfrm>
            <a:off x="508001" y="1839009"/>
            <a:ext cx="3139217" cy="4202354"/>
          </a:xfrm>
        </p:spPr>
        <p:txBody>
          <a:bodyPr>
            <a:normAutofit lnSpcReduction="10000"/>
          </a:bodyPr>
          <a:lstStyle/>
          <a:p>
            <a:pPr>
              <a:lnSpc>
                <a:spcPct val="150000"/>
              </a:lnSpc>
            </a:pPr>
            <a:r>
              <a:rPr lang="en-IN" sz="2800" dirty="0"/>
              <a:t>Analyse </a:t>
            </a:r>
          </a:p>
          <a:p>
            <a:pPr>
              <a:lnSpc>
                <a:spcPct val="150000"/>
              </a:lnSpc>
            </a:pPr>
            <a:r>
              <a:rPr lang="en-IN" sz="2800" dirty="0"/>
              <a:t>Describe </a:t>
            </a:r>
          </a:p>
          <a:p>
            <a:pPr>
              <a:lnSpc>
                <a:spcPct val="150000"/>
              </a:lnSpc>
            </a:pPr>
            <a:r>
              <a:rPr lang="en-IN" sz="2800" dirty="0"/>
              <a:t>Examine </a:t>
            </a:r>
          </a:p>
          <a:p>
            <a:pPr>
              <a:lnSpc>
                <a:spcPct val="150000"/>
              </a:lnSpc>
            </a:pPr>
            <a:r>
              <a:rPr lang="en-IN" sz="2800" dirty="0"/>
              <a:t>State</a:t>
            </a:r>
          </a:p>
          <a:p>
            <a:pPr>
              <a:lnSpc>
                <a:spcPct val="150000"/>
              </a:lnSpc>
            </a:pPr>
            <a:r>
              <a:rPr lang="en-IN" sz="2800" dirty="0"/>
              <a:t>Suggest</a:t>
            </a:r>
          </a:p>
          <a:p>
            <a:pPr>
              <a:lnSpc>
                <a:spcPct val="150000"/>
              </a:lnSpc>
            </a:pPr>
            <a:r>
              <a:rPr lang="en-IN" sz="2800" dirty="0"/>
              <a:t>Summarise</a:t>
            </a:r>
          </a:p>
        </p:txBody>
      </p:sp>
      <p:sp>
        <p:nvSpPr>
          <p:cNvPr id="7" name="Content Placeholder 6"/>
          <p:cNvSpPr>
            <a:spLocks noGrp="1"/>
          </p:cNvSpPr>
          <p:nvPr>
            <p:ph sz="quarter" idx="4"/>
          </p:nvPr>
        </p:nvSpPr>
        <p:spPr>
          <a:xfrm>
            <a:off x="3137487" y="1820335"/>
            <a:ext cx="5658681" cy="4221028"/>
          </a:xfrm>
        </p:spPr>
        <p:txBody>
          <a:bodyPr>
            <a:noAutofit/>
          </a:bodyPr>
          <a:lstStyle/>
          <a:p>
            <a:r>
              <a:rPr lang="en-IN" sz="2800" dirty="0"/>
              <a:t>Give a clear and simple account</a:t>
            </a:r>
          </a:p>
          <a:p>
            <a:r>
              <a:rPr lang="en-IN" sz="2800" dirty="0"/>
              <a:t>Make a proposal and support it</a:t>
            </a:r>
          </a:p>
          <a:p>
            <a:r>
              <a:rPr lang="en-IN" sz="2800" dirty="0"/>
              <a:t>Deal with a complex subject by giving the main points</a:t>
            </a:r>
          </a:p>
          <a:p>
            <a:r>
              <a:rPr lang="en-IN" sz="2800" dirty="0"/>
              <a:t>Divide into sections and discuss each critically</a:t>
            </a:r>
          </a:p>
          <a:p>
            <a:r>
              <a:rPr lang="en-IN" sz="2800" dirty="0"/>
              <a:t>Give a detailed account</a:t>
            </a:r>
          </a:p>
          <a:p>
            <a:r>
              <a:rPr lang="en-IN" sz="2800" dirty="0"/>
              <a:t>Look at various parts and their relationships</a:t>
            </a:r>
          </a:p>
        </p:txBody>
      </p:sp>
      <p:pic>
        <p:nvPicPr>
          <p:cNvPr id="2" name="Audio 1">
            <a:hlinkClick r:id="" action="ppaction://media"/>
            <a:extLst>
              <a:ext uri="{FF2B5EF4-FFF2-40B4-BE49-F238E27FC236}">
                <a16:creationId xmlns:a16="http://schemas.microsoft.com/office/drawing/2014/main" id="{49BF3612-AB0D-C34E-A694-CF8217AAA5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4181662426"/>
      </p:ext>
    </p:extLst>
  </p:cSld>
  <p:clrMapOvr>
    <a:masterClrMapping/>
  </p:clrMapOvr>
  <mc:AlternateContent xmlns:mc="http://schemas.openxmlformats.org/markup-compatibility/2006">
    <mc:Choice xmlns:p14="http://schemas.microsoft.com/office/powerpoint/2010/main" Requires="p14">
      <p:transition spd="slow" p14:dur="2000" advTm="105201"/>
    </mc:Choice>
    <mc:Fallback>
      <p:transition spd="slow" advTm="105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2"/>
          </p:nvPr>
        </p:nvSpPr>
        <p:spPr>
          <a:xfrm>
            <a:off x="508001" y="508001"/>
            <a:ext cx="3139217" cy="5533362"/>
          </a:xfrm>
        </p:spPr>
        <p:txBody>
          <a:bodyPr>
            <a:normAutofit/>
          </a:bodyPr>
          <a:lstStyle/>
          <a:p>
            <a:pPr marL="0" indent="0">
              <a:buNone/>
            </a:pPr>
            <a:endParaRPr lang="en-IN" sz="2000" dirty="0"/>
          </a:p>
          <a:p>
            <a:pPr marL="0" indent="0">
              <a:buNone/>
            </a:pPr>
            <a:endParaRPr lang="en-IN" sz="1200" dirty="0"/>
          </a:p>
          <a:p>
            <a:endParaRPr lang="en-IN" sz="2000" dirty="0"/>
          </a:p>
          <a:p>
            <a:endParaRPr lang="en-IN" sz="2000" dirty="0"/>
          </a:p>
          <a:p>
            <a:endParaRPr lang="en-IN" sz="2000" dirty="0"/>
          </a:p>
          <a:p>
            <a:endParaRPr lang="en-IN" sz="2000" dirty="0"/>
          </a:p>
          <a:p>
            <a:endParaRPr lang="en-IN" sz="2000" dirty="0"/>
          </a:p>
          <a:p>
            <a:endParaRPr lang="en-IN" sz="2000" dirty="0"/>
          </a:p>
        </p:txBody>
      </p:sp>
      <p:sp>
        <p:nvSpPr>
          <p:cNvPr id="7" name="Content Placeholder 6"/>
          <p:cNvSpPr>
            <a:spLocks noGrp="1"/>
          </p:cNvSpPr>
          <p:nvPr>
            <p:ph sz="quarter" idx="4"/>
          </p:nvPr>
        </p:nvSpPr>
        <p:spPr>
          <a:xfrm>
            <a:off x="2571750" y="508002"/>
            <a:ext cx="4383751" cy="5533361"/>
          </a:xfrm>
        </p:spPr>
        <p:txBody>
          <a:bodyPr>
            <a:noAutofit/>
          </a:bodyPr>
          <a:lstStyle/>
          <a:p>
            <a:pPr marL="0" indent="0">
              <a:buNone/>
            </a:pPr>
            <a:endParaRPr lang="en-IN" sz="2000" dirty="0"/>
          </a:p>
          <a:p>
            <a:pPr marL="0" indent="0">
              <a:buNone/>
            </a:pPr>
            <a:endParaRPr lang="en-IN" sz="2000" dirty="0"/>
          </a:p>
          <a:p>
            <a:endParaRPr lang="en-IN" sz="2000" dirty="0"/>
          </a:p>
          <a:p>
            <a:endParaRPr lang="en-IN" sz="2000" dirty="0"/>
          </a:p>
          <a:p>
            <a:endParaRPr lang="en-IN" sz="2000" dirty="0"/>
          </a:p>
        </p:txBody>
      </p:sp>
      <p:graphicFrame>
        <p:nvGraphicFramePr>
          <p:cNvPr id="2" name="Table 1"/>
          <p:cNvGraphicFramePr>
            <a:graphicFrameLocks noGrp="1"/>
          </p:cNvGraphicFramePr>
          <p:nvPr>
            <p:extLst>
              <p:ext uri="{D42A27DB-BD31-4B8C-83A1-F6EECF244321}">
                <p14:modId xmlns:p14="http://schemas.microsoft.com/office/powerpoint/2010/main" val="3399596717"/>
              </p:ext>
            </p:extLst>
          </p:nvPr>
        </p:nvGraphicFramePr>
        <p:xfrm>
          <a:off x="565149" y="285179"/>
          <a:ext cx="8380423" cy="6173116"/>
        </p:xfrm>
        <a:graphic>
          <a:graphicData uri="http://schemas.openxmlformats.org/drawingml/2006/table">
            <a:tbl>
              <a:tblPr firstRow="1" bandRow="1">
                <a:tableStyleId>{2D5ABB26-0587-4C30-8999-92F81FD0307C}</a:tableStyleId>
              </a:tblPr>
              <a:tblGrid>
                <a:gridCol w="2371358">
                  <a:extLst>
                    <a:ext uri="{9D8B030D-6E8A-4147-A177-3AD203B41FA5}">
                      <a16:colId xmlns:a16="http://schemas.microsoft.com/office/drawing/2014/main" val="20000"/>
                    </a:ext>
                  </a:extLst>
                </a:gridCol>
                <a:gridCol w="6009065">
                  <a:extLst>
                    <a:ext uri="{9D8B030D-6E8A-4147-A177-3AD203B41FA5}">
                      <a16:colId xmlns:a16="http://schemas.microsoft.com/office/drawing/2014/main" val="20001"/>
                    </a:ext>
                  </a:extLst>
                </a:gridCol>
              </a:tblGrid>
              <a:tr h="102199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t>Analyse </a:t>
                      </a:r>
                    </a:p>
                    <a:p>
                      <a:endParaRPr lang="en-IN" sz="2800" dirty="0"/>
                    </a:p>
                  </a:txBody>
                  <a:tcPr marL="68580" marR="6858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t>Look at various parts and their relationship</a:t>
                      </a:r>
                    </a:p>
                  </a:txBody>
                  <a:tcPr marL="68580" marR="68580"/>
                </a:tc>
                <a:extLst>
                  <a:ext uri="{0D108BD9-81ED-4DB2-BD59-A6C34878D82A}">
                    <a16:rowId xmlns:a16="http://schemas.microsoft.com/office/drawing/2014/main" val="10000"/>
                  </a:ext>
                </a:extLst>
              </a:tr>
              <a:tr h="756845">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t>Describe </a:t>
                      </a:r>
                    </a:p>
                    <a:p>
                      <a:endParaRPr lang="en-IN" sz="2800" dirty="0"/>
                    </a:p>
                  </a:txBody>
                  <a:tcPr marL="68580" marR="6858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t>Give a detailed account</a:t>
                      </a:r>
                    </a:p>
                  </a:txBody>
                  <a:tcPr marL="68580" marR="68580"/>
                </a:tc>
                <a:extLst>
                  <a:ext uri="{0D108BD9-81ED-4DB2-BD59-A6C34878D82A}">
                    <a16:rowId xmlns:a16="http://schemas.microsoft.com/office/drawing/2014/main" val="10001"/>
                  </a:ext>
                </a:extLst>
              </a:tr>
              <a:tr h="756845">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t>Examine </a:t>
                      </a:r>
                    </a:p>
                    <a:p>
                      <a:endParaRPr lang="en-IN" sz="2800" dirty="0"/>
                    </a:p>
                  </a:txBody>
                  <a:tcPr marL="68580" marR="6858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t>Divide into sections and discuss each critically</a:t>
                      </a:r>
                    </a:p>
                  </a:txBody>
                  <a:tcPr marL="68580" marR="68580"/>
                </a:tc>
                <a:extLst>
                  <a:ext uri="{0D108BD9-81ED-4DB2-BD59-A6C34878D82A}">
                    <a16:rowId xmlns:a16="http://schemas.microsoft.com/office/drawing/2014/main" val="10002"/>
                  </a:ext>
                </a:extLst>
              </a:tr>
              <a:tr h="756845">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t>State</a:t>
                      </a:r>
                    </a:p>
                    <a:p>
                      <a:endParaRPr lang="en-IN" sz="2800" dirty="0"/>
                    </a:p>
                  </a:txBody>
                  <a:tcPr marL="68580" marR="6858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t>Give a clear and simple account</a:t>
                      </a:r>
                    </a:p>
                    <a:p>
                      <a:endParaRPr lang="en-IN" sz="2800" dirty="0"/>
                    </a:p>
                  </a:txBody>
                  <a:tcPr marL="68580" marR="68580"/>
                </a:tc>
                <a:extLst>
                  <a:ext uri="{0D108BD9-81ED-4DB2-BD59-A6C34878D82A}">
                    <a16:rowId xmlns:a16="http://schemas.microsoft.com/office/drawing/2014/main" val="10003"/>
                  </a:ext>
                </a:extLst>
              </a:tr>
              <a:tr h="756845">
                <a:tc>
                  <a:txBody>
                    <a:bodyPr/>
                    <a:lstStyle/>
                    <a:p>
                      <a:r>
                        <a:rPr lang="en-IN" sz="2800" dirty="0"/>
                        <a:t>Suggest</a:t>
                      </a:r>
                    </a:p>
                  </a:txBody>
                  <a:tcPr marL="68580" marR="6858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t>Make a proposal and support it</a:t>
                      </a:r>
                    </a:p>
                    <a:p>
                      <a:endParaRPr lang="en-IN" sz="2800" dirty="0"/>
                    </a:p>
                  </a:txBody>
                  <a:tcPr marL="68580" marR="68580"/>
                </a:tc>
                <a:extLst>
                  <a:ext uri="{0D108BD9-81ED-4DB2-BD59-A6C34878D82A}">
                    <a16:rowId xmlns:a16="http://schemas.microsoft.com/office/drawing/2014/main" val="10004"/>
                  </a:ext>
                </a:extLst>
              </a:tr>
              <a:tr h="756845">
                <a:tc>
                  <a:txBody>
                    <a:bodyPr/>
                    <a:lstStyle/>
                    <a:p>
                      <a:r>
                        <a:rPr lang="en-IN" sz="2800" dirty="0"/>
                        <a:t>Summarise</a:t>
                      </a:r>
                    </a:p>
                  </a:txBody>
                  <a:tcPr marL="68580" marR="6858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800" dirty="0"/>
                        <a:t>Deal with a complex subject by giving the main points</a:t>
                      </a:r>
                    </a:p>
                    <a:p>
                      <a:endParaRPr lang="en-IN" sz="2800" dirty="0"/>
                    </a:p>
                  </a:txBody>
                  <a:tcPr marL="68580" marR="68580"/>
                </a:tc>
                <a:extLst>
                  <a:ext uri="{0D108BD9-81ED-4DB2-BD59-A6C34878D82A}">
                    <a16:rowId xmlns:a16="http://schemas.microsoft.com/office/drawing/2014/main" val="10005"/>
                  </a:ext>
                </a:extLst>
              </a:tr>
            </a:tbl>
          </a:graphicData>
        </a:graphic>
      </p:graphicFrame>
      <p:pic>
        <p:nvPicPr>
          <p:cNvPr id="4" name="Audio 3">
            <a:hlinkClick r:id="" action="ppaction://media"/>
            <a:extLst>
              <a:ext uri="{FF2B5EF4-FFF2-40B4-BE49-F238E27FC236}">
                <a16:creationId xmlns:a16="http://schemas.microsoft.com/office/drawing/2014/main" id="{405C058A-A047-F64B-9573-70CABD6B79A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539822231"/>
      </p:ext>
    </p:extLst>
  </p:cSld>
  <p:clrMapOvr>
    <a:masterClrMapping/>
  </p:clrMapOvr>
  <mc:AlternateContent xmlns:mc="http://schemas.openxmlformats.org/markup-compatibility/2006">
    <mc:Choice xmlns:p14="http://schemas.microsoft.com/office/powerpoint/2010/main" Requires="p14">
      <p:transition spd="slow" p14:dur="2000" advTm="9137"/>
    </mc:Choice>
    <mc:Fallback>
      <p:transition spd="slow" advTm="91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a:t>What do following command words mean?</a:t>
            </a:r>
          </a:p>
        </p:txBody>
      </p:sp>
      <p:sp>
        <p:nvSpPr>
          <p:cNvPr id="8" name="Content Placeholder 7"/>
          <p:cNvSpPr>
            <a:spLocks noGrp="1"/>
          </p:cNvSpPr>
          <p:nvPr>
            <p:ph idx="1"/>
          </p:nvPr>
        </p:nvSpPr>
        <p:spPr/>
        <p:txBody>
          <a:bodyPr/>
          <a:lstStyle/>
          <a:p>
            <a:r>
              <a:rPr lang="en-US" dirty="0"/>
              <a:t>Compare and contrast</a:t>
            </a:r>
          </a:p>
          <a:p>
            <a:r>
              <a:rPr lang="en-US" dirty="0"/>
              <a:t>Outline</a:t>
            </a:r>
          </a:p>
          <a:p>
            <a:r>
              <a:rPr lang="en-US" dirty="0"/>
              <a:t>Discuss</a:t>
            </a:r>
          </a:p>
          <a:p>
            <a:r>
              <a:rPr lang="en-US" dirty="0"/>
              <a:t>Illustrate</a:t>
            </a:r>
          </a:p>
          <a:p>
            <a:endParaRPr lang="en-US" dirty="0"/>
          </a:p>
          <a:p>
            <a:endParaRPr lang="en-US" dirty="0"/>
          </a:p>
          <a:p>
            <a:endParaRPr lang="en-US" dirty="0"/>
          </a:p>
        </p:txBody>
      </p:sp>
      <p:pic>
        <p:nvPicPr>
          <p:cNvPr id="2" name="Audio 1">
            <a:hlinkClick r:id="" action="ppaction://media"/>
            <a:extLst>
              <a:ext uri="{FF2B5EF4-FFF2-40B4-BE49-F238E27FC236}">
                <a16:creationId xmlns:a16="http://schemas.microsoft.com/office/drawing/2014/main" id="{6AC38C94-4C76-314D-8D66-95EDDCDFC72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881626982"/>
      </p:ext>
    </p:extLst>
  </p:cSld>
  <p:clrMapOvr>
    <a:masterClrMapping/>
  </p:clrMapOvr>
  <mc:AlternateContent xmlns:mc="http://schemas.openxmlformats.org/markup-compatibility/2006">
    <mc:Choice xmlns:p14="http://schemas.microsoft.com/office/powerpoint/2010/main" Requires="p14">
      <p:transition spd="slow" p14:dur="2000" advTm="20056"/>
    </mc:Choice>
    <mc:Fallback>
      <p:transition spd="slow" advTm="200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contents</a:t>
            </a:r>
          </a:p>
        </p:txBody>
      </p:sp>
      <p:sp>
        <p:nvSpPr>
          <p:cNvPr id="3" name="Content Placeholder 2"/>
          <p:cNvSpPr>
            <a:spLocks noGrp="1"/>
          </p:cNvSpPr>
          <p:nvPr>
            <p:ph idx="1"/>
          </p:nvPr>
        </p:nvSpPr>
        <p:spPr/>
        <p:txBody>
          <a:bodyPr/>
          <a:lstStyle/>
          <a:p>
            <a:r>
              <a:rPr lang="en-US" dirty="0"/>
              <a:t>What is a composition? What features make a good composition?</a:t>
            </a:r>
          </a:p>
          <a:p>
            <a:r>
              <a:rPr lang="en-US" dirty="0"/>
              <a:t>Some common genres and rhetorical organizations</a:t>
            </a:r>
          </a:p>
          <a:p>
            <a:r>
              <a:rPr lang="en-US" dirty="0"/>
              <a:t>Language use </a:t>
            </a:r>
            <a:r>
              <a:rPr lang="mr-IN" dirty="0"/>
              <a:t>–</a:t>
            </a:r>
            <a:r>
              <a:rPr lang="en-US" dirty="0"/>
              <a:t> accuracy and appropriateness</a:t>
            </a:r>
          </a:p>
          <a:p>
            <a:endParaRPr lang="en-US" dirty="0"/>
          </a:p>
          <a:p>
            <a:endParaRPr lang="en-US" dirty="0"/>
          </a:p>
        </p:txBody>
      </p:sp>
      <p:pic>
        <p:nvPicPr>
          <p:cNvPr id="4" name="Audio 3">
            <a:hlinkClick r:id="" action="ppaction://media"/>
            <a:extLst>
              <a:ext uri="{FF2B5EF4-FFF2-40B4-BE49-F238E27FC236}">
                <a16:creationId xmlns:a16="http://schemas.microsoft.com/office/drawing/2014/main" id="{5BCFCD43-D107-2647-9D8F-3EC4162EE8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403322428"/>
      </p:ext>
    </p:extLst>
  </p:cSld>
  <p:clrMapOvr>
    <a:masterClrMapping/>
  </p:clrMapOvr>
  <mc:AlternateContent xmlns:mc="http://schemas.openxmlformats.org/markup-compatibility/2006">
    <mc:Choice xmlns:p14="http://schemas.microsoft.com/office/powerpoint/2010/main" Requires="p14">
      <p:transition spd="slow" p14:dur="2000" advTm="176536"/>
    </mc:Choice>
    <mc:Fallback>
      <p:transition spd="slow" advTm="176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8001" y="1484212"/>
            <a:ext cx="7914657" cy="4949305"/>
          </a:xfrm>
        </p:spPr>
        <p:txBody>
          <a:bodyPr>
            <a:normAutofit/>
          </a:bodyPr>
          <a:lstStyle/>
          <a:p>
            <a:r>
              <a:rPr lang="en-US" sz="2800" dirty="0"/>
              <a:t> Be selective.</a:t>
            </a:r>
          </a:p>
          <a:p>
            <a:r>
              <a:rPr lang="en-US" sz="2800" dirty="0"/>
              <a:t>Only read information which is relevant to your topic. </a:t>
            </a:r>
          </a:p>
          <a:p>
            <a:r>
              <a:rPr lang="en-US" sz="2800" dirty="0"/>
              <a:t>You may only need to read a particular section or part of a chapter from a book. Checking the contents page and the index of a book will help you here.</a:t>
            </a:r>
          </a:p>
          <a:p>
            <a:r>
              <a:rPr lang="en-US" sz="2800" dirty="0"/>
              <a:t>Assess the importance of what you read. How reliable is the information? What is the relevance for your chosen topic?</a:t>
            </a:r>
          </a:p>
        </p:txBody>
      </p:sp>
      <p:sp>
        <p:nvSpPr>
          <p:cNvPr id="4" name="Title 1"/>
          <p:cNvSpPr>
            <a:spLocks noGrp="1"/>
          </p:cNvSpPr>
          <p:nvPr>
            <p:ph type="title"/>
          </p:nvPr>
        </p:nvSpPr>
        <p:spPr>
          <a:xfrm>
            <a:off x="457200" y="274638"/>
            <a:ext cx="8229600" cy="1143000"/>
          </a:xfrm>
        </p:spPr>
        <p:txBody>
          <a:bodyPr/>
          <a:lstStyle/>
          <a:p>
            <a:r>
              <a:rPr lang="en-US" dirty="0"/>
              <a:t>Discover important sources</a:t>
            </a:r>
          </a:p>
        </p:txBody>
      </p:sp>
      <p:pic>
        <p:nvPicPr>
          <p:cNvPr id="2" name="Audio 1">
            <a:hlinkClick r:id="" action="ppaction://media"/>
            <a:extLst>
              <a:ext uri="{FF2B5EF4-FFF2-40B4-BE49-F238E27FC236}">
                <a16:creationId xmlns:a16="http://schemas.microsoft.com/office/drawing/2014/main" id="{80731AC3-9B66-5641-9F54-E4766D1E53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382565738"/>
      </p:ext>
    </p:extLst>
  </p:cSld>
  <p:clrMapOvr>
    <a:masterClrMapping/>
  </p:clrMapOvr>
  <mc:AlternateContent xmlns:mc="http://schemas.openxmlformats.org/markup-compatibility/2006">
    <mc:Choice xmlns:p14="http://schemas.microsoft.com/office/powerpoint/2010/main" Requires="p14">
      <p:transition spd="slow" p14:dur="2000" advTm="80832"/>
    </mc:Choice>
    <mc:Fallback>
      <p:transition spd="slow" advTm="808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2771" y="2337908"/>
            <a:ext cx="7620000" cy="930960"/>
          </a:xfrm>
        </p:spPr>
        <p:txBody>
          <a:bodyPr>
            <a:normAutofit fontScale="90000"/>
          </a:bodyPr>
          <a:lstStyle/>
          <a:p>
            <a:pPr algn="just"/>
            <a:r>
              <a:rPr lang="en-US" dirty="0"/>
              <a:t>Web resources </a:t>
            </a:r>
            <a:r>
              <a:rPr lang="mr-IN" dirty="0"/>
              <a:t>–</a:t>
            </a:r>
            <a:r>
              <a:rPr lang="en-US" dirty="0"/>
              <a:t> verifying authenticity and factual accuracy</a:t>
            </a:r>
            <a:br>
              <a:rPr lang="en-US" dirty="0"/>
            </a:br>
            <a:endParaRPr lang="en-US" dirty="0"/>
          </a:p>
        </p:txBody>
      </p:sp>
      <p:pic>
        <p:nvPicPr>
          <p:cNvPr id="3" name="Audio 2">
            <a:hlinkClick r:id="" action="ppaction://media"/>
            <a:extLst>
              <a:ext uri="{FF2B5EF4-FFF2-40B4-BE49-F238E27FC236}">
                <a16:creationId xmlns:a16="http://schemas.microsoft.com/office/drawing/2014/main" id="{E5C85AFE-FFD0-1948-8C0A-F1331244C1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3330671084"/>
      </p:ext>
    </p:extLst>
  </p:cSld>
  <p:clrMapOvr>
    <a:masterClrMapping/>
  </p:clrMapOvr>
  <mc:AlternateContent xmlns:mc="http://schemas.openxmlformats.org/markup-compatibility/2006">
    <mc:Choice xmlns:p14="http://schemas.microsoft.com/office/powerpoint/2010/main" Requires="p14">
      <p:transition spd="slow" p14:dur="2000" advTm="64641"/>
    </mc:Choice>
    <mc:Fallback>
      <p:transition spd="slow" advTm="64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457200" y="1630798"/>
            <a:ext cx="7620000" cy="4800600"/>
          </a:xfrm>
        </p:spPr>
        <p:txBody>
          <a:bodyPr>
            <a:normAutofit/>
          </a:bodyPr>
          <a:lstStyle/>
          <a:p>
            <a:pPr algn="just"/>
            <a:r>
              <a:rPr lang="en-US" sz="3200" dirty="0"/>
              <a:t>Anybody can publish on the Internet</a:t>
            </a:r>
          </a:p>
          <a:p>
            <a:pPr algn="just"/>
            <a:r>
              <a:rPr lang="en-US" sz="3200" dirty="0"/>
              <a:t>May not be qualified </a:t>
            </a:r>
            <a:r>
              <a:rPr lang="mr-IN" sz="3200" dirty="0"/>
              <a:t>–</a:t>
            </a:r>
            <a:r>
              <a:rPr lang="en-US" sz="3200" dirty="0"/>
              <a:t> biased views </a:t>
            </a:r>
            <a:r>
              <a:rPr lang="mr-IN" sz="3200" dirty="0"/>
              <a:t>–</a:t>
            </a:r>
            <a:r>
              <a:rPr lang="en-US" sz="3200" dirty="0"/>
              <a:t> hidden agenda</a:t>
            </a:r>
          </a:p>
          <a:p>
            <a:pPr algn="just"/>
            <a:r>
              <a:rPr lang="en-US" sz="3200" dirty="0"/>
              <a:t>Sometimes finding the author difficult</a:t>
            </a:r>
          </a:p>
          <a:p>
            <a:pPr algn="just"/>
            <a:r>
              <a:rPr lang="en-US" sz="3200" dirty="0"/>
              <a:t>Web pages may just disappear</a:t>
            </a:r>
          </a:p>
          <a:p>
            <a:pPr algn="just"/>
            <a:endParaRPr lang="en-US" sz="2800" dirty="0"/>
          </a:p>
        </p:txBody>
      </p:sp>
      <p:pic>
        <p:nvPicPr>
          <p:cNvPr id="4" name="Audio 3">
            <a:hlinkClick r:id="" action="ppaction://media"/>
            <a:extLst>
              <a:ext uri="{FF2B5EF4-FFF2-40B4-BE49-F238E27FC236}">
                <a16:creationId xmlns:a16="http://schemas.microsoft.com/office/drawing/2014/main" id="{864770E6-E06A-1C4E-8AE5-B151456237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570195972"/>
      </p:ext>
    </p:extLst>
  </p:cSld>
  <p:clrMapOvr>
    <a:masterClrMapping/>
  </p:clrMapOvr>
  <mc:AlternateContent xmlns:mc="http://schemas.openxmlformats.org/markup-compatibility/2006">
    <mc:Choice xmlns:p14="http://schemas.microsoft.com/office/powerpoint/2010/main" Requires="p14">
      <p:transition spd="slow" p14:dur="2000" advTm="68939"/>
    </mc:Choice>
    <mc:Fallback>
      <p:transition spd="slow" advTm="689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FC0D4-E55F-C74F-980B-46F7DFF473C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D12E00A-65E1-0443-8521-80D82699D202}"/>
              </a:ext>
            </a:extLst>
          </p:cNvPr>
          <p:cNvSpPr>
            <a:spLocks noGrp="1"/>
          </p:cNvSpPr>
          <p:nvPr>
            <p:ph idx="1"/>
          </p:nvPr>
        </p:nvSpPr>
        <p:spPr/>
        <p:txBody>
          <a:bodyPr/>
          <a:lstStyle/>
          <a:p>
            <a:r>
              <a:rPr lang="en-US" dirty="0"/>
              <a:t>Verifying web resources</a:t>
            </a:r>
          </a:p>
        </p:txBody>
      </p:sp>
      <p:pic>
        <p:nvPicPr>
          <p:cNvPr id="4" name="Audio 3">
            <a:hlinkClick r:id="" action="ppaction://media"/>
            <a:extLst>
              <a:ext uri="{FF2B5EF4-FFF2-40B4-BE49-F238E27FC236}">
                <a16:creationId xmlns:a16="http://schemas.microsoft.com/office/drawing/2014/main" id="{0155BA95-75C6-FD46-8A14-3C9ED5C89B3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134792643"/>
      </p:ext>
    </p:extLst>
  </p:cSld>
  <p:clrMapOvr>
    <a:masterClrMapping/>
  </p:clrMapOvr>
  <mc:AlternateContent xmlns:mc="http://schemas.openxmlformats.org/markup-compatibility/2006">
    <mc:Choice xmlns:p14="http://schemas.microsoft.com/office/powerpoint/2010/main" Requires="p14">
      <p:transition spd="slow" p14:dur="2000" advTm="4516"/>
    </mc:Choice>
    <mc:Fallback>
      <p:transition spd="slow" advTm="45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33269"/>
            <a:ext cx="7620000" cy="5467531"/>
          </a:xfrm>
        </p:spPr>
        <p:txBody>
          <a:bodyPr>
            <a:normAutofit/>
          </a:bodyPr>
          <a:lstStyle/>
          <a:p>
            <a:r>
              <a:rPr lang="en-US" sz="3200" dirty="0"/>
              <a:t>Is the name of the author/creator on the page? Are his/ her credentials (occupation, years of experience, position or education) verifiable?</a:t>
            </a:r>
          </a:p>
          <a:p>
            <a:r>
              <a:rPr lang="en-US" sz="3200" dirty="0"/>
              <a:t>What is the purpose of the author </a:t>
            </a:r>
            <a:r>
              <a:rPr lang="mr-IN" sz="3200" dirty="0"/>
              <a:t>–</a:t>
            </a:r>
            <a:r>
              <a:rPr lang="en-US" sz="3200" dirty="0"/>
              <a:t> inform, amuse, persuade or preach?</a:t>
            </a:r>
          </a:p>
          <a:p>
            <a:endParaRPr lang="en-US" sz="3200" dirty="0"/>
          </a:p>
        </p:txBody>
      </p:sp>
      <p:pic>
        <p:nvPicPr>
          <p:cNvPr id="2" name="Audio 1">
            <a:hlinkClick r:id="" action="ppaction://media"/>
            <a:extLst>
              <a:ext uri="{FF2B5EF4-FFF2-40B4-BE49-F238E27FC236}">
                <a16:creationId xmlns:a16="http://schemas.microsoft.com/office/drawing/2014/main" id="{74AFC17A-A6BC-3846-8099-4B1CAED2A93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711900873"/>
      </p:ext>
    </p:extLst>
  </p:cSld>
  <p:clrMapOvr>
    <a:masterClrMapping/>
  </p:clrMapOvr>
  <mc:AlternateContent xmlns:mc="http://schemas.openxmlformats.org/markup-compatibility/2006">
    <mc:Choice xmlns:p14="http://schemas.microsoft.com/office/powerpoint/2010/main" Requires="p14">
      <p:transition spd="slow" p14:dur="2000" advTm="112342"/>
    </mc:Choice>
    <mc:Fallback>
      <p:transition spd="slow" advTm="112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17891"/>
            <a:ext cx="7620000" cy="4947348"/>
          </a:xfrm>
        </p:spPr>
        <p:txBody>
          <a:bodyPr>
            <a:noAutofit/>
          </a:bodyPr>
          <a:lstStyle/>
          <a:p>
            <a:r>
              <a:rPr lang="en-US" sz="3200" dirty="0"/>
              <a:t>Is the information covered fact, opinion, or propaganda?</a:t>
            </a:r>
          </a:p>
          <a:p>
            <a:r>
              <a:rPr lang="en-US" sz="3200" dirty="0"/>
              <a:t>Is the author's point-of-view objective and impartial?</a:t>
            </a:r>
          </a:p>
          <a:p>
            <a:r>
              <a:rPr lang="en-US" sz="3200" dirty="0"/>
              <a:t>Does the content of the page have the official approval of the institution, organization, or company? </a:t>
            </a:r>
          </a:p>
          <a:p>
            <a:endParaRPr lang="en-US" sz="3200" dirty="0"/>
          </a:p>
        </p:txBody>
      </p:sp>
      <p:pic>
        <p:nvPicPr>
          <p:cNvPr id="2" name="Audio 1">
            <a:hlinkClick r:id="" action="ppaction://media"/>
            <a:extLst>
              <a:ext uri="{FF2B5EF4-FFF2-40B4-BE49-F238E27FC236}">
                <a16:creationId xmlns:a16="http://schemas.microsoft.com/office/drawing/2014/main" id="{F40D14C0-C4C5-A04A-865C-C089503B2A9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3068706758"/>
      </p:ext>
    </p:extLst>
  </p:cSld>
  <p:clrMapOvr>
    <a:masterClrMapping/>
  </p:clrMapOvr>
  <mc:AlternateContent xmlns:mc="http://schemas.openxmlformats.org/markup-compatibility/2006">
    <mc:Choice xmlns:p14="http://schemas.microsoft.com/office/powerpoint/2010/main" Requires="p14">
      <p:transition spd="slow" p14:dur="2000" advTm="82514"/>
    </mc:Choice>
    <mc:Fallback>
      <p:transition spd="slow" advTm="82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02692"/>
            <a:ext cx="7620000" cy="5698108"/>
          </a:xfrm>
        </p:spPr>
        <p:txBody>
          <a:bodyPr>
            <a:noAutofit/>
          </a:bodyPr>
          <a:lstStyle/>
          <a:p>
            <a:pPr>
              <a:buSzPts val="3600"/>
              <a:buFont typeface="Arial"/>
              <a:buChar char="•"/>
            </a:pPr>
            <a:r>
              <a:rPr lang="en-US" sz="3200" dirty="0">
                <a:solidFill>
                  <a:srgbClr val="2F2B20"/>
                </a:solidFill>
              </a:rPr>
              <a:t>Can you verify any of the information in independent sources or from your own knowledge?</a:t>
            </a:r>
          </a:p>
          <a:p>
            <a:pPr>
              <a:buSzPts val="3600"/>
              <a:buFont typeface="Arial"/>
              <a:buChar char="•"/>
            </a:pPr>
            <a:r>
              <a:rPr lang="en-US" sz="3200" dirty="0">
                <a:solidFill>
                  <a:srgbClr val="2F2B20"/>
                </a:solidFill>
              </a:rPr>
              <a:t>Has the information been reviewed or refereed?</a:t>
            </a:r>
          </a:p>
          <a:p>
            <a:pPr>
              <a:buSzPts val="3600"/>
              <a:buFont typeface="Arial"/>
              <a:buChar char="•"/>
            </a:pPr>
            <a:r>
              <a:rPr lang="en-US" sz="3200" dirty="0">
                <a:solidFill>
                  <a:srgbClr val="2F2B20"/>
                </a:solidFill>
              </a:rPr>
              <a:t>Is the information free of grammatical, spelling, or typographical errors?</a:t>
            </a:r>
          </a:p>
        </p:txBody>
      </p:sp>
      <p:pic>
        <p:nvPicPr>
          <p:cNvPr id="2" name="Audio 1">
            <a:hlinkClick r:id="" action="ppaction://media"/>
            <a:extLst>
              <a:ext uri="{FF2B5EF4-FFF2-40B4-BE49-F238E27FC236}">
                <a16:creationId xmlns:a16="http://schemas.microsoft.com/office/drawing/2014/main" id="{D8931E75-8B7C-B94F-9BB9-60B90A8C365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939541590"/>
      </p:ext>
    </p:extLst>
  </p:cSld>
  <p:clrMapOvr>
    <a:masterClrMapping/>
  </p:clrMapOvr>
  <mc:AlternateContent xmlns:mc="http://schemas.openxmlformats.org/markup-compatibility/2006">
    <mc:Choice xmlns:p14="http://schemas.microsoft.com/office/powerpoint/2010/main" Requires="p14">
      <p:transition spd="slow" p14:dur="2000" advTm="100249"/>
    </mc:Choice>
    <mc:Fallback>
      <p:transition spd="slow" advTm="1002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7033"/>
          </a:xfrm>
        </p:spPr>
        <p:txBody>
          <a:bodyPr>
            <a:normAutofit fontScale="90000"/>
          </a:bodyPr>
          <a:lstStyle/>
          <a:p>
            <a:r>
              <a:rPr lang="en-US" dirty="0"/>
              <a:t>Selected References</a:t>
            </a:r>
          </a:p>
        </p:txBody>
      </p:sp>
      <p:sp>
        <p:nvSpPr>
          <p:cNvPr id="3" name="Content Placeholder 2"/>
          <p:cNvSpPr>
            <a:spLocks noGrp="1"/>
          </p:cNvSpPr>
          <p:nvPr>
            <p:ph idx="1"/>
          </p:nvPr>
        </p:nvSpPr>
        <p:spPr>
          <a:xfrm>
            <a:off x="160673" y="996318"/>
            <a:ext cx="8983327" cy="4800600"/>
          </a:xfrm>
        </p:spPr>
        <p:txBody>
          <a:bodyPr>
            <a:noAutofit/>
          </a:bodyPr>
          <a:lstStyle/>
          <a:p>
            <a:pPr algn="just"/>
            <a:r>
              <a:rPr lang="en-IN" sz="2800" dirty="0"/>
              <a:t>Bailey, S. (2004). </a:t>
            </a:r>
            <a:r>
              <a:rPr lang="en-IN" sz="2800" i="1" dirty="0"/>
              <a:t>Academic writing: A practical guide for students.</a:t>
            </a:r>
            <a:r>
              <a:rPr lang="en-IN" sz="2800" dirty="0"/>
              <a:t> New York: RoutledgeFalmer.   </a:t>
            </a:r>
          </a:p>
          <a:p>
            <a:pPr algn="just"/>
            <a:r>
              <a:rPr lang="en-IN" sz="2800" dirty="0"/>
              <a:t>Giltrow, J. Gooding, R., Burgoyne, B., &amp; Sawatsky, M. (2009). </a:t>
            </a:r>
            <a:r>
              <a:rPr lang="en-IN" sz="2800" i="1" dirty="0"/>
              <a:t>Academic writing: An introduction</a:t>
            </a:r>
            <a:r>
              <a:rPr lang="en-IN" sz="2800" dirty="0"/>
              <a:t> (2</a:t>
            </a:r>
            <a:r>
              <a:rPr lang="en-IN" sz="2800" baseline="30000" dirty="0"/>
              <a:t>nd</a:t>
            </a:r>
            <a:r>
              <a:rPr lang="en-IN" sz="2800" dirty="0"/>
              <a:t> edn.). Ontario: Brodview Press.</a:t>
            </a:r>
          </a:p>
          <a:p>
            <a:pPr algn="just"/>
            <a:r>
              <a:rPr lang="en-IN" sz="2800" dirty="0"/>
              <a:t>Monippaly, M. M. &amp; Pawar, B. S. (2010). </a:t>
            </a:r>
            <a:r>
              <a:rPr lang="en-IN" sz="2800" i="1" dirty="0"/>
              <a:t>Academic writing: A guide for management students and researchers</a:t>
            </a:r>
            <a:r>
              <a:rPr lang="en-IN" sz="2800" dirty="0"/>
              <a:t>. New Delhi: Response Books.</a:t>
            </a:r>
          </a:p>
          <a:p>
            <a:pPr algn="just"/>
            <a:r>
              <a:rPr lang="en-IN" sz="2800" dirty="0"/>
              <a:t>Reinking, J. A. &amp; Osten, R. (2011). </a:t>
            </a:r>
            <a:r>
              <a:rPr lang="en-IN" sz="2800" i="1" dirty="0"/>
              <a:t>Strategies for successful writing </a:t>
            </a:r>
            <a:r>
              <a:rPr lang="en-IN" sz="2800" dirty="0"/>
              <a:t>(9</a:t>
            </a:r>
            <a:r>
              <a:rPr lang="en-IN" sz="2800" baseline="30000" dirty="0"/>
              <a:t>th</a:t>
            </a:r>
            <a:r>
              <a:rPr lang="en-IN" sz="2800" dirty="0"/>
              <a:t> edn). New York: Prentice Hall.</a:t>
            </a:r>
          </a:p>
          <a:p>
            <a:pPr algn="just"/>
            <a:r>
              <a:rPr lang="en-US" sz="2800" dirty="0" err="1"/>
              <a:t>Oshima</a:t>
            </a:r>
            <a:r>
              <a:rPr lang="en-US" sz="2800" dirty="0"/>
              <a:t>, A., &amp; Ann H. (2006)</a:t>
            </a:r>
            <a:r>
              <a:rPr lang="en-US" sz="2800" i="1" dirty="0"/>
              <a:t>. Writing Academic English. </a:t>
            </a:r>
            <a:r>
              <a:rPr lang="en-US" sz="2800" dirty="0"/>
              <a:t>New York: Pearson Longman.</a:t>
            </a:r>
            <a:endParaRPr lang="en-IN" sz="2800" dirty="0"/>
          </a:p>
          <a:p>
            <a:pPr algn="just"/>
            <a:endParaRPr lang="en-US" sz="2800" dirty="0"/>
          </a:p>
        </p:txBody>
      </p:sp>
      <p:pic>
        <p:nvPicPr>
          <p:cNvPr id="4" name="Audio 3">
            <a:hlinkClick r:id="" action="ppaction://media"/>
            <a:extLst>
              <a:ext uri="{FF2B5EF4-FFF2-40B4-BE49-F238E27FC236}">
                <a16:creationId xmlns:a16="http://schemas.microsoft.com/office/drawing/2014/main" id="{10497D22-B75E-9E4E-94BD-C3A343B9CDF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3162369112"/>
      </p:ext>
    </p:extLst>
  </p:cSld>
  <p:clrMapOvr>
    <a:masterClrMapping/>
  </p:clrMapOvr>
  <mc:AlternateContent xmlns:mc="http://schemas.openxmlformats.org/markup-compatibility/2006">
    <mc:Choice xmlns:p14="http://schemas.microsoft.com/office/powerpoint/2010/main" Requires="p14">
      <p:transition spd="slow" p14:dur="2000" advTm="18349"/>
    </mc:Choice>
    <mc:Fallback>
      <p:transition spd="slow" advTm="18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Selected Web Resources</a:t>
            </a:r>
          </a:p>
        </p:txBody>
      </p:sp>
      <p:sp>
        <p:nvSpPr>
          <p:cNvPr id="3" name="Content Placeholder 2"/>
          <p:cNvSpPr>
            <a:spLocks noGrp="1"/>
          </p:cNvSpPr>
          <p:nvPr>
            <p:ph idx="1"/>
          </p:nvPr>
        </p:nvSpPr>
        <p:spPr/>
        <p:txBody>
          <a:bodyPr>
            <a:normAutofit fontScale="92500"/>
          </a:bodyPr>
          <a:lstStyle/>
          <a:p>
            <a:pPr algn="just"/>
            <a:r>
              <a:rPr lang="en-US" sz="3200" dirty="0"/>
              <a:t>Purdue Online Writing Lab</a:t>
            </a:r>
          </a:p>
          <a:p>
            <a:pPr marL="114300" indent="0" algn="just">
              <a:buNone/>
            </a:pPr>
            <a:r>
              <a:rPr lang="en-US" sz="3200" dirty="0"/>
              <a:t>  </a:t>
            </a:r>
            <a:r>
              <a:rPr lang="en-US" sz="3200" dirty="0">
                <a:hlinkClick r:id="rId4"/>
              </a:rPr>
              <a:t>https://owl.english.purdue.edu/owl/</a:t>
            </a:r>
            <a:endParaRPr lang="en-US" sz="3200" dirty="0"/>
          </a:p>
          <a:p>
            <a:pPr algn="just"/>
            <a:r>
              <a:rPr lang="en-US" sz="3200" dirty="0"/>
              <a:t>Massey University Course on Academic Writing                                                         </a:t>
            </a:r>
            <a:r>
              <a:rPr lang="en-US" sz="3200" dirty="0">
                <a:hlinkClick r:id="rId5"/>
              </a:rPr>
              <a:t>http://owll.massey.ac.nz/main/academic-writing.php</a:t>
            </a:r>
            <a:endParaRPr lang="en-US" sz="3200" dirty="0"/>
          </a:p>
          <a:p>
            <a:pPr algn="just"/>
            <a:r>
              <a:rPr lang="en-US" sz="3200" dirty="0"/>
              <a:t>How to Improve Your Academic Writing, Essex University  </a:t>
            </a:r>
            <a:r>
              <a:rPr lang="en-US" sz="3200" dirty="0">
                <a:hlinkClick r:id="rId6"/>
              </a:rPr>
              <a:t>https://www1.essex.ac.uk/ldev/documents/study_guides/academic_writing.pdf</a:t>
            </a:r>
            <a:endParaRPr lang="en-US" sz="3200" dirty="0"/>
          </a:p>
          <a:p>
            <a:pPr algn="just"/>
            <a:endParaRPr lang="en-US" sz="3200" dirty="0"/>
          </a:p>
        </p:txBody>
      </p:sp>
      <p:pic>
        <p:nvPicPr>
          <p:cNvPr id="4" name="Audio 3">
            <a:hlinkClick r:id="" action="ppaction://media"/>
            <a:extLst>
              <a:ext uri="{FF2B5EF4-FFF2-40B4-BE49-F238E27FC236}">
                <a16:creationId xmlns:a16="http://schemas.microsoft.com/office/drawing/2014/main" id="{1E552A4F-5A93-9D46-8E42-EF8CCE65380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2779361874"/>
      </p:ext>
    </p:extLst>
  </p:cSld>
  <p:clrMapOvr>
    <a:masterClrMapping/>
  </p:clrMapOvr>
  <mc:AlternateContent xmlns:mc="http://schemas.openxmlformats.org/markup-compatibility/2006">
    <mc:Choice xmlns:p14="http://schemas.microsoft.com/office/powerpoint/2010/main" Requires="p14">
      <p:transition spd="slow" p14:dur="2000" advTm="30126"/>
    </mc:Choice>
    <mc:Fallback>
      <p:transition spd="slow" advTm="30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composition?</a:t>
            </a:r>
          </a:p>
        </p:txBody>
      </p:sp>
      <p:sp>
        <p:nvSpPr>
          <p:cNvPr id="3" name="Content Placeholder 2"/>
          <p:cNvSpPr>
            <a:spLocks noGrp="1"/>
          </p:cNvSpPr>
          <p:nvPr>
            <p:ph idx="1"/>
          </p:nvPr>
        </p:nvSpPr>
        <p:spPr/>
        <p:txBody>
          <a:bodyPr/>
          <a:lstStyle/>
          <a:p>
            <a:r>
              <a:rPr lang="en-US" dirty="0"/>
              <a:t>Composition </a:t>
            </a:r>
            <a:r>
              <a:rPr lang="mr-IN" dirty="0"/>
              <a:t>–</a:t>
            </a:r>
            <a:r>
              <a:rPr lang="en-US" dirty="0"/>
              <a:t> things arranged in a systematic order based on some rules and practices</a:t>
            </a:r>
          </a:p>
          <a:p>
            <a:r>
              <a:rPr lang="en-US" dirty="0"/>
              <a:t>Composition of a group</a:t>
            </a:r>
          </a:p>
          <a:p>
            <a:r>
              <a:rPr lang="en-US" dirty="0"/>
              <a:t>A music composition</a:t>
            </a:r>
          </a:p>
          <a:p>
            <a:r>
              <a:rPr lang="en-US" b="1" dirty="0"/>
              <a:t>A student’s composition </a:t>
            </a:r>
            <a:r>
              <a:rPr lang="mr-IN" b="1" dirty="0"/>
              <a:t>–</a:t>
            </a:r>
            <a:r>
              <a:rPr lang="en-US" b="1" dirty="0"/>
              <a:t> oral or written</a:t>
            </a:r>
          </a:p>
        </p:txBody>
      </p:sp>
      <p:pic>
        <p:nvPicPr>
          <p:cNvPr id="4" name="Audio 3">
            <a:hlinkClick r:id="" action="ppaction://media"/>
            <a:extLst>
              <a:ext uri="{FF2B5EF4-FFF2-40B4-BE49-F238E27FC236}">
                <a16:creationId xmlns:a16="http://schemas.microsoft.com/office/drawing/2014/main" id="{CCC45FFB-4A3D-2A47-AA3D-E08CC396BAC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403647777"/>
      </p:ext>
    </p:extLst>
  </p:cSld>
  <p:clrMapOvr>
    <a:masterClrMapping/>
  </p:clrMapOvr>
  <mc:AlternateContent xmlns:mc="http://schemas.openxmlformats.org/markup-compatibility/2006">
    <mc:Choice xmlns:p14="http://schemas.microsoft.com/office/powerpoint/2010/main" Requires="p14">
      <p:transition spd="slow" p14:dur="2000" advTm="168582"/>
    </mc:Choice>
    <mc:Fallback>
      <p:transition spd="slow" advTm="168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Relationship between thoughts and language</a:t>
            </a:r>
          </a:p>
          <a:p>
            <a:r>
              <a:rPr lang="en-US" dirty="0"/>
              <a:t>Having ideas/ thoughts </a:t>
            </a:r>
            <a:r>
              <a:rPr lang="mr-IN" dirty="0"/>
              <a:t>–</a:t>
            </a:r>
            <a:r>
              <a:rPr lang="en-US" dirty="0"/>
              <a:t> expressing them orally or in writing</a:t>
            </a:r>
          </a:p>
          <a:p>
            <a:r>
              <a:rPr lang="en-US" dirty="0"/>
              <a:t>Any differences between oral and written mediums of expression?</a:t>
            </a:r>
          </a:p>
        </p:txBody>
      </p:sp>
      <p:pic>
        <p:nvPicPr>
          <p:cNvPr id="4" name="Audio 3">
            <a:hlinkClick r:id="" action="ppaction://media"/>
            <a:extLst>
              <a:ext uri="{FF2B5EF4-FFF2-40B4-BE49-F238E27FC236}">
                <a16:creationId xmlns:a16="http://schemas.microsoft.com/office/drawing/2014/main" id="{EFD34CB1-0547-EE46-B679-58B8030256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3694212269"/>
      </p:ext>
    </p:extLst>
  </p:cSld>
  <p:clrMapOvr>
    <a:masterClrMapping/>
  </p:clrMapOvr>
  <mc:AlternateContent xmlns:mc="http://schemas.openxmlformats.org/markup-compatibility/2006">
    <mc:Choice xmlns:p14="http://schemas.microsoft.com/office/powerpoint/2010/main" Requires="p14">
      <p:transition spd="slow" p14:dur="2000" advTm="126404"/>
    </mc:Choice>
    <mc:Fallback>
      <p:transition spd="slow" advTm="1264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B24DC-6D9C-7844-8AF8-8406A34FB77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125A280-1602-194D-B4ED-8D539604B886}"/>
              </a:ext>
            </a:extLst>
          </p:cNvPr>
          <p:cNvSpPr>
            <a:spLocks noGrp="1"/>
          </p:cNvSpPr>
          <p:nvPr>
            <p:ph idx="1"/>
          </p:nvPr>
        </p:nvSpPr>
        <p:spPr/>
        <p:txBody>
          <a:bodyPr/>
          <a:lstStyle/>
          <a:p>
            <a:r>
              <a:rPr lang="en-US" dirty="0"/>
              <a:t>Here are two texts. Which one is oral and which one written?</a:t>
            </a:r>
          </a:p>
        </p:txBody>
      </p:sp>
    </p:spTree>
    <p:extLst>
      <p:ext uri="{BB962C8B-B14F-4D97-AF65-F5344CB8AC3E}">
        <p14:creationId xmlns:p14="http://schemas.microsoft.com/office/powerpoint/2010/main" val="2032275067"/>
      </p:ext>
    </p:extLst>
  </p:cSld>
  <p:clrMapOvr>
    <a:masterClrMapping/>
  </p:clrMapOvr>
  <mc:AlternateContent xmlns:mc="http://schemas.openxmlformats.org/markup-compatibility/2006">
    <mc:Choice xmlns:p14="http://schemas.microsoft.com/office/powerpoint/2010/main" Requires="p14">
      <p:transition spd="slow" p14:dur="2000" advTm="2237"/>
    </mc:Choice>
    <mc:Fallback>
      <p:transition spd="slow" advTm="223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06400"/>
            <a:ext cx="8229600" cy="5719763"/>
          </a:xfrm>
        </p:spPr>
        <p:txBody>
          <a:bodyPr>
            <a:normAutofit fontScale="85000" lnSpcReduction="10000"/>
          </a:bodyPr>
          <a:lstStyle/>
          <a:p>
            <a:r>
              <a:rPr lang="en-GB" dirty="0"/>
              <a:t>So how do you get the edge over other advertisers? I would recommend three things, just three things to get the best out of the money you spend on advertising. These are Facebook ads, YouTube ads and … retargeting. If you check out the three most popular websites in the world, they are Facebook, YouTube and Google. But Google ads are highly expensive, so they may be not a viable option for everyone. Facebook, on the other hand, has a new option to place your ad inside the newsfeed of users. Considering how much time people are spending on Facebook these days, I would recommend having your ad there. On YouTube, you are able to show your ad before other videos. This is equivalent to television advertising. </a:t>
            </a:r>
            <a:endParaRPr lang="en-US" dirty="0"/>
          </a:p>
        </p:txBody>
      </p:sp>
      <p:pic>
        <p:nvPicPr>
          <p:cNvPr id="5" name="Audio 4">
            <a:hlinkClick r:id="" action="ppaction://media"/>
            <a:extLst>
              <a:ext uri="{FF2B5EF4-FFF2-40B4-BE49-F238E27FC236}">
                <a16:creationId xmlns:a16="http://schemas.microsoft.com/office/drawing/2014/main" id="{3AC9DB35-8A5A-A44A-942A-42D91750894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3897306801"/>
      </p:ext>
    </p:extLst>
  </p:cSld>
  <p:clrMapOvr>
    <a:masterClrMapping/>
  </p:clrMapOvr>
  <mc:AlternateContent xmlns:mc="http://schemas.openxmlformats.org/markup-compatibility/2006">
    <mc:Choice xmlns:p14="http://schemas.microsoft.com/office/powerpoint/2010/main" Requires="p14">
      <p:transition spd="slow" p14:dur="2000" advTm="52462"/>
    </mc:Choice>
    <mc:Fallback>
      <p:transition spd="slow" advTm="52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6755" y="56022"/>
            <a:ext cx="8721467" cy="6405156"/>
          </a:xfrm>
        </p:spPr>
        <p:txBody>
          <a:bodyPr>
            <a:noAutofit/>
          </a:bodyPr>
          <a:lstStyle/>
          <a:p>
            <a:pPr marL="0" indent="0">
              <a:buNone/>
            </a:pPr>
            <a:r>
              <a:rPr lang="en-US" sz="3100" dirty="0"/>
              <a:t>Instead of breaking into a jog too quickly and risking injury, take a relaxed and slow approach. Before taking a step, spend at  least ten minutes stretching and warming up, using any exercises you find comfortable. When you’ve completed your warm-up, start a brisk pace walking. Increase the distance between steps gradually, and swinging your arms briskly and loosely. After you have walked for a hundred yards, you should feel ready to jog. Immediately break into a very slow trot. Do not bolt out like a sprinter! Remember to keep your shoulders straight and your head up. One final word, do not forget to enjoy the scenery around – after all, it is one of the joys of jogging!    </a:t>
            </a:r>
            <a:endParaRPr lang="en-IN" sz="3100" dirty="0"/>
          </a:p>
          <a:p>
            <a:pPr marL="0" indent="0">
              <a:buNone/>
            </a:pPr>
            <a:endParaRPr lang="en-US" sz="3100" dirty="0"/>
          </a:p>
        </p:txBody>
      </p:sp>
      <p:pic>
        <p:nvPicPr>
          <p:cNvPr id="4" name="Audio 3">
            <a:hlinkClick r:id="" action="ppaction://media"/>
            <a:extLst>
              <a:ext uri="{FF2B5EF4-FFF2-40B4-BE49-F238E27FC236}">
                <a16:creationId xmlns:a16="http://schemas.microsoft.com/office/drawing/2014/main" id="{99F77018-4CD4-B642-8B33-8C37C92CF9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3738637365"/>
      </p:ext>
    </p:extLst>
  </p:cSld>
  <p:clrMapOvr>
    <a:masterClrMapping/>
  </p:clrMapOvr>
  <mc:AlternateContent xmlns:mc="http://schemas.openxmlformats.org/markup-compatibility/2006">
    <mc:Choice xmlns:p14="http://schemas.microsoft.com/office/powerpoint/2010/main" Requires="p14">
      <p:transition spd="slow" p14:dur="2000" advTm="58569"/>
    </mc:Choice>
    <mc:Fallback>
      <p:transition spd="slow" advTm="58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363</TotalTime>
  <Words>1396</Words>
  <Application>Microsoft Macintosh PowerPoint</Application>
  <PresentationFormat>On-screen Show (4:3)</PresentationFormat>
  <Paragraphs>125</Paragraphs>
  <Slides>26</Slides>
  <Notes>0</Notes>
  <HiddenSlides>0</HiddenSlides>
  <MMClips>25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Wingdings</vt:lpstr>
      <vt:lpstr>Office Theme</vt:lpstr>
      <vt:lpstr>COM200: Composition</vt:lpstr>
      <vt:lpstr>Course contents</vt:lpstr>
      <vt:lpstr>Selected References</vt:lpstr>
      <vt:lpstr>Selected Web Resources</vt:lpstr>
      <vt:lpstr>What is a composition?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Steps in writing a composition</vt:lpstr>
      <vt:lpstr>Interpreting the essay topic</vt:lpstr>
      <vt:lpstr>PowerPoint Presentation</vt:lpstr>
      <vt:lpstr>PowerPoint Presentation</vt:lpstr>
      <vt:lpstr>Match the command words with their definitions on the right.</vt:lpstr>
      <vt:lpstr>PowerPoint Presentation</vt:lpstr>
      <vt:lpstr>What do following command words mean?</vt:lpstr>
      <vt:lpstr>Discover important sources</vt:lpstr>
      <vt:lpstr>Web resources – verifying authenticity and factual accuracy </vt:lpstr>
      <vt:lpstr>PowerPoint Presentation</vt:lpstr>
      <vt:lpstr>PowerPoint Presentation</vt:lpstr>
      <vt:lpstr>PowerPoint Presentation</vt:lpstr>
      <vt:lpstr>PowerPoint Presentation</vt:lpstr>
      <vt:lpstr>PowerPoint Presentation</vt:lpstr>
    </vt:vector>
  </TitlesOfParts>
  <Company>IITK</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Composition</dc:title>
  <dc:creator>sudharshana N.P</dc:creator>
  <cp:lastModifiedBy>Sudharshana</cp:lastModifiedBy>
  <cp:revision>88</cp:revision>
  <dcterms:created xsi:type="dcterms:W3CDTF">2016-11-24T07:40:57Z</dcterms:created>
  <dcterms:modified xsi:type="dcterms:W3CDTF">2021-07-31T11:43:37Z</dcterms:modified>
</cp:coreProperties>
</file>

<file path=docProps/thumbnail.jpeg>
</file>